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swald ExtraLight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Montserrat ExtraBold"/>
      <p:bold r:id="rId30"/>
      <p:boldItalic r:id="rId31"/>
    </p:embeddedFont>
    <p:embeddedFont>
      <p:font typeface="Spectral Light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afTLE5tNyIYLZvuZVTOyh0kiE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1" orient="horz"/>
        <p:guide pos="7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ExtraLight-bold.fntdata"/><Relationship Id="rId23" Type="http://schemas.openxmlformats.org/officeDocument/2006/relationships/font" Target="fonts/OswaldExtra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33" Type="http://schemas.openxmlformats.org/officeDocument/2006/relationships/font" Target="fonts/SpectralLight-bold.fntdata"/><Relationship Id="rId10" Type="http://schemas.openxmlformats.org/officeDocument/2006/relationships/slide" Target="slides/slide5.xml"/><Relationship Id="rId32" Type="http://schemas.openxmlformats.org/officeDocument/2006/relationships/font" Target="fonts/SpectralLight-regular.fntdata"/><Relationship Id="rId13" Type="http://schemas.openxmlformats.org/officeDocument/2006/relationships/slide" Target="slides/slide8.xml"/><Relationship Id="rId35" Type="http://schemas.openxmlformats.org/officeDocument/2006/relationships/font" Target="fonts/Spectral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SpectralLight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.fntdata"/><Relationship Id="rId16" Type="http://schemas.openxmlformats.org/officeDocument/2006/relationships/slide" Target="slides/slide11.xml"/><Relationship Id="rId38" Type="http://schemas.openxmlformats.org/officeDocument/2006/relationships/font" Target="fonts/DM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6ad66d0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6ad66d0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680a8aa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5680a8aa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addf5cc0b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addf5cc0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addf5cc0b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addf5cc0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680a8aa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5680a8aa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addf5cc0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addf5cc0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80a8aa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5680a8aa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addf5cc0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addf5cc0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6ad66de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6ad66de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addf5cc0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addf5cc0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addf5cc0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addf5cc0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" type="subTitle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1" name="Google Shape;11;p43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4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/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3"/>
          <p:cNvSpPr txBox="1"/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86" name="Google Shape;86;p53"/>
          <p:cNvSpPr txBox="1"/>
          <p:nvPr>
            <p:ph idx="2" type="title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87" name="Google Shape;87;p53"/>
          <p:cNvSpPr txBox="1"/>
          <p:nvPr>
            <p:ph idx="1" type="subTitle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88" name="Google Shape;88;p5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89" name="Google Shape;89;p5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53"/>
          <p:cNvGrpSpPr/>
          <p:nvPr/>
        </p:nvGrpSpPr>
        <p:grpSpPr>
          <a:xfrm flipH="1" rot="5400000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98" name="Google Shape;98;p5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7"/>
          <p:cNvSpPr txBox="1"/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114" name="Google Shape;114;p57"/>
          <p:cNvGrpSpPr/>
          <p:nvPr/>
        </p:nvGrpSpPr>
        <p:grpSpPr>
          <a:xfrm flipH="1" rot="-5399868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15" name="Google Shape;115;p5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7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5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5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5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2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 txBox="1"/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/>
          <p:nvPr>
            <p:ph hasCustomPrompt="1" type="title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" name="Google Shape;127;p59"/>
          <p:cNvSpPr txBox="1"/>
          <p:nvPr>
            <p:ph idx="1" type="subTitle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28" name="Google Shape;128;p59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129" name="Google Shape;129;p59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9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59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59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9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59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138" name="Google Shape;138;p59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9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9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9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9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59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147" name="Google Shape;147;p59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9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9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9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9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9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9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588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0"/>
          <p:cNvSpPr txBox="1"/>
          <p:nvPr>
            <p:ph type="title"/>
          </p:nvPr>
        </p:nvSpPr>
        <p:spPr>
          <a:xfrm>
            <a:off x="713225" y="730825"/>
            <a:ext cx="4165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6" name="Google Shape;156;p60"/>
          <p:cNvSpPr txBox="1"/>
          <p:nvPr>
            <p:ph idx="1" type="subTitle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60"/>
          <p:cNvSpPr txBox="1"/>
          <p:nvPr>
            <p:ph idx="2" type="title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8" name="Google Shape;158;p60"/>
          <p:cNvSpPr txBox="1"/>
          <p:nvPr>
            <p:ph idx="3" type="subTitle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59" name="Google Shape;159;p60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160" name="Google Shape;160;p60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0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0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0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0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0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0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0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60"/>
          <p:cNvGrpSpPr/>
          <p:nvPr/>
        </p:nvGrpSpPr>
        <p:grpSpPr>
          <a:xfrm flipH="1" rot="-5400000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169" name="Google Shape;169;p60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60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60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0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0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0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0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0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60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178" name="Google Shape;178;p60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0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0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0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0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0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0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1"/>
          <p:cNvSpPr txBox="1"/>
          <p:nvPr>
            <p:ph idx="1" type="subTitle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" name="Google Shape;187;p61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" type="body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2"/>
          <p:cNvSpPr txBox="1"/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0" name="Google Shape;190;p62"/>
          <p:cNvSpPr txBox="1"/>
          <p:nvPr>
            <p:ph idx="1" type="subTitle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91" name="Google Shape;191;p62"/>
          <p:cNvGrpSpPr/>
          <p:nvPr/>
        </p:nvGrpSpPr>
        <p:grpSpPr>
          <a:xfrm flipH="1" rot="10800000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2" name="Google Shape;192;p6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62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1" name="Google Shape;201;p6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62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3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4"/>
          <p:cNvSpPr txBox="1"/>
          <p:nvPr>
            <p:ph idx="1" type="body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4" name="Google Shape;214;p64"/>
          <p:cNvSpPr txBox="1"/>
          <p:nvPr>
            <p:ph idx="2" type="body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64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/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" name="Google Shape;25;p45"/>
          <p:cNvSpPr txBox="1"/>
          <p:nvPr>
            <p:ph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45"/>
          <p:cNvSpPr txBox="1"/>
          <p:nvPr>
            <p:ph idx="1" type="subTitle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3" type="title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" name="Google Shape;28;p45"/>
          <p:cNvSpPr txBox="1"/>
          <p:nvPr>
            <p:ph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45"/>
          <p:cNvSpPr txBox="1"/>
          <p:nvPr>
            <p:ph idx="5" type="subTitle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45"/>
          <p:cNvSpPr txBox="1"/>
          <p:nvPr>
            <p:ph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5"/>
          <p:cNvSpPr txBox="1"/>
          <p:nvPr>
            <p:ph idx="8" type="subTitle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" name="Google Shape;33;p45"/>
          <p:cNvSpPr txBox="1"/>
          <p:nvPr>
            <p:ph idx="9" type="title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5"/>
          <p:cNvSpPr txBox="1"/>
          <p:nvPr>
            <p:ph idx="14" type="subTitle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45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idx="1" type="subTitle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" name="Google Shape;39;p46"/>
          <p:cNvSpPr txBox="1"/>
          <p:nvPr>
            <p:ph idx="2" type="subTitle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idx="3" type="subTitle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46"/>
          <p:cNvSpPr txBox="1"/>
          <p:nvPr>
            <p:ph idx="4" type="subTitle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" name="Google Shape;42;p46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/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47"/>
          <p:cNvSpPr txBox="1"/>
          <p:nvPr>
            <p:ph idx="1" type="subTitle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8"/>
          <p:cNvSpPr txBox="1"/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" type="body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49" name="Google Shape;49;p48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0" name="Google Shape;50;p4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49"/>
          <p:cNvSpPr txBox="1"/>
          <p:nvPr>
            <p:ph idx="1" type="subTitle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" name="Google Shape;61;p49"/>
          <p:cNvSpPr txBox="1"/>
          <p:nvPr>
            <p:ph idx="2" type="title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49"/>
          <p:cNvSpPr txBox="1"/>
          <p:nvPr>
            <p:ph idx="3" type="subTitle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49"/>
          <p:cNvSpPr txBox="1"/>
          <p:nvPr>
            <p:ph idx="4" type="title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5" type="subTitle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49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" name="Google Shape;68;p50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" name="Google Shape;69;p50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50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" name="Google Shape;71;p50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2" name="Google Shape;72;p50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50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4" name="Google Shape;74;p50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50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50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" name="Google Shape;77;p50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50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" name="Google Shape;79;p50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1"/>
          <p:cNvSpPr txBox="1"/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b="0" i="0" sz="3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hyperlink" Target="https://www.irjet.net/archives/V6/i3/IRJET-V6I31306.pdf" TargetMode="External"/><Relationship Id="rId5" Type="http://schemas.openxmlformats.org/officeDocument/2006/relationships/hyperlink" Target="https://doi.org/10.1088/1742-6596/1257/1/012012" TargetMode="External"/><Relationship Id="rId6" Type="http://schemas.openxmlformats.org/officeDocument/2006/relationships/hyperlink" Target="https://doi.org/10.4236/oja.2016.64006" TargetMode="External"/><Relationship Id="rId7" Type="http://schemas.openxmlformats.org/officeDocument/2006/relationships/hyperlink" Target="https://doi.org/10.21608/jesj.2012.189126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hyperlink" Target="https://csl.illinois.edu/news/university-illinois-researchers-develop-method-cancel-noise-without-ear-blocking-headphones" TargetMode="External"/><Relationship Id="rId5" Type="http://schemas.openxmlformats.org/officeDocument/2006/relationships/hyperlink" Target="https://www.youtube.com/watch?v=VxcKkhmqXP0" TargetMode="External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9.png"/><Relationship Id="rId5" Type="http://schemas.openxmlformats.org/officeDocument/2006/relationships/hyperlink" Target="https://en.wikipedia.org/wiki/Digital_signal_process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"/>
          <p:cNvSpPr txBox="1"/>
          <p:nvPr>
            <p:ph type="ctrTitle"/>
          </p:nvPr>
        </p:nvSpPr>
        <p:spPr>
          <a:xfrm>
            <a:off x="713225" y="1528875"/>
            <a:ext cx="39720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">
                <a:solidFill>
                  <a:schemeClr val="accent1"/>
                </a:solidFill>
              </a:rPr>
              <a:t>ENC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	AVANCE 2</a:t>
            </a:r>
            <a:endParaRPr/>
          </a:p>
        </p:txBody>
      </p:sp>
      <p:sp>
        <p:nvSpPr>
          <p:cNvPr id="225" name="Google Shape;225;p1"/>
          <p:cNvSpPr txBox="1"/>
          <p:nvPr>
            <p:ph idx="1" type="subTitle"/>
          </p:nvPr>
        </p:nvSpPr>
        <p:spPr>
          <a:xfrm>
            <a:off x="713225" y="3995250"/>
            <a:ext cx="43590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C2C2C2"/>
                </a:solidFill>
              </a:rPr>
              <a:t>Expositores:</a:t>
            </a:r>
            <a:br>
              <a:rPr lang="en"/>
            </a:br>
            <a:r>
              <a:rPr lang="en"/>
              <a:t>Francescolli Anticona Puza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Jose Del Maestro Yarlaqué</a:t>
            </a:r>
            <a:endParaRPr/>
          </a:p>
        </p:txBody>
      </p:sp>
      <p:pic>
        <p:nvPicPr>
          <p:cNvPr id="226" name="Google Shape;22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3625" y="0"/>
            <a:ext cx="4392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156ad66d0d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84025"/>
            <a:ext cx="9143977" cy="60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56ad66d0d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38176"/>
            <a:ext cx="4460025" cy="22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56ad66d0dc_0_10"/>
          <p:cNvPicPr preferRelativeResize="0"/>
          <p:nvPr/>
        </p:nvPicPr>
        <p:blipFill rotWithShape="1">
          <a:blip r:embed="rId5">
            <a:alphaModFix/>
          </a:blip>
          <a:srcRect b="6190" l="0" r="0" t="-6190"/>
          <a:stretch/>
        </p:blipFill>
        <p:spPr>
          <a:xfrm>
            <a:off x="4371938" y="1117825"/>
            <a:ext cx="47720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56ad66d0dc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88" y="0"/>
            <a:ext cx="3477061" cy="29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15680a8aa1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5680a8aa18_0_9"/>
          <p:cNvSpPr txBox="1"/>
          <p:nvPr>
            <p:ph type="title"/>
          </p:nvPr>
        </p:nvSpPr>
        <p:spPr>
          <a:xfrm>
            <a:off x="0" y="4016700"/>
            <a:ext cx="6190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/>
              <a:t>. </a:t>
            </a:r>
            <a:r>
              <a:rPr lang="en"/>
              <a:t>PROPUESTAS DE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				SOLUCIONES FINALES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5addf5cc0b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1025"/>
            <a:ext cx="9144018" cy="60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5addf5cc0b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87" y="2770128"/>
            <a:ext cx="4831424" cy="244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5addf5cc0b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52525" cy="31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5addf5cc0b_1_66"/>
          <p:cNvSpPr txBox="1"/>
          <p:nvPr>
            <p:ph type="title"/>
          </p:nvPr>
        </p:nvSpPr>
        <p:spPr>
          <a:xfrm>
            <a:off x="5234350" y="428350"/>
            <a:ext cx="37923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Control activo del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Sonido de banda ancha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8" name="Google Shape;448;g15addf5cc0b_1_66"/>
          <p:cNvSpPr txBox="1"/>
          <p:nvPr>
            <p:ph type="title"/>
          </p:nvPr>
        </p:nvSpPr>
        <p:spPr>
          <a:xfrm>
            <a:off x="0" y="3747250"/>
            <a:ext cx="43125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MUTE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Llevar IoT a la cancelación de Ruido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10"/>
          <p:cNvGrpSpPr/>
          <p:nvPr/>
        </p:nvGrpSpPr>
        <p:grpSpPr>
          <a:xfrm flipH="1" rot="-5400000">
            <a:off x="869580" y="-346190"/>
            <a:ext cx="1498905" cy="3238067"/>
            <a:chOff x="7350442" y="2608992"/>
            <a:chExt cx="777239" cy="1673160"/>
          </a:xfrm>
        </p:grpSpPr>
        <p:sp>
          <p:nvSpPr>
            <p:cNvPr id="454" name="Google Shape;454;p10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10"/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fmla="val 11903" name="adj"/>
            </a:avLst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rgbClr val="98FAFC">
                <a:alpha val="8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0"/>
          <p:cNvSpPr txBox="1"/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SOLUCIONES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	</a:t>
            </a:r>
            <a:r>
              <a:rPr lang="en">
                <a:solidFill>
                  <a:schemeClr val="accent1"/>
                </a:solidFill>
              </a:rPr>
              <a:t>ALTERNATIVAS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15addf5cc0b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5addf5cc0b_1_90"/>
          <p:cNvSpPr txBox="1"/>
          <p:nvPr>
            <p:ph type="title"/>
          </p:nvPr>
        </p:nvSpPr>
        <p:spPr>
          <a:xfrm>
            <a:off x="5161800" y="227338"/>
            <a:ext cx="39822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chemeClr val="lt2"/>
                </a:solidFill>
              </a:rPr>
              <a:t>DISPOSITIVO PARA AISLAR EL </a:t>
            </a:r>
            <a:r>
              <a:rPr lang="en">
                <a:solidFill>
                  <a:schemeClr val="accent1"/>
                </a:solidFill>
              </a:rPr>
              <a:t>RUIDO DE LOS </a:t>
            </a:r>
            <a:r>
              <a:rPr lang="en">
                <a:solidFill>
                  <a:schemeClr val="lt2"/>
                </a:solidFill>
              </a:rPr>
              <a:t>BEBÉS</a:t>
            </a:r>
            <a:r>
              <a:rPr lang="en">
                <a:solidFill>
                  <a:schemeClr val="accent1"/>
                </a:solidFill>
              </a:rPr>
              <a:t>       EN LA UCIN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0" name="Google Shape;470;g15addf5cc0b_1_90"/>
          <p:cNvSpPr txBox="1"/>
          <p:nvPr>
            <p:ph type="title"/>
          </p:nvPr>
        </p:nvSpPr>
        <p:spPr>
          <a:xfrm>
            <a:off x="412475" y="3327300"/>
            <a:ext cx="3645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HELMFON</a:t>
            </a:r>
            <a:endParaRPr/>
          </a:p>
        </p:txBody>
      </p:sp>
      <p:pic>
        <p:nvPicPr>
          <p:cNvPr id="471" name="Google Shape;471;g15addf5cc0b_1_90"/>
          <p:cNvPicPr preferRelativeResize="0"/>
          <p:nvPr/>
        </p:nvPicPr>
        <p:blipFill rotWithShape="1">
          <a:blip r:embed="rId4">
            <a:alphaModFix/>
          </a:blip>
          <a:srcRect b="9853" l="6569" r="6880" t="0"/>
          <a:stretch/>
        </p:blipFill>
        <p:spPr>
          <a:xfrm>
            <a:off x="4934975" y="2221025"/>
            <a:ext cx="4209025" cy="29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5addf5cc0b_1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007425" cy="24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5680a8aa1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5680a8aa18_0_17"/>
          <p:cNvSpPr txBox="1"/>
          <p:nvPr>
            <p:ph type="title"/>
          </p:nvPr>
        </p:nvSpPr>
        <p:spPr>
          <a:xfrm>
            <a:off x="162000" y="3015025"/>
            <a:ext cx="5589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500">
                <a:latin typeface="Oswald ExtraLight"/>
                <a:ea typeface="Oswald ExtraLight"/>
                <a:cs typeface="Oswald ExtraLight"/>
                <a:sym typeface="Oswald ExtraLight"/>
              </a:rPr>
              <a:t>04</a:t>
            </a:r>
            <a:r>
              <a:rPr lang="en" sz="3500">
                <a:solidFill>
                  <a:schemeClr val="lt1"/>
                </a:solidFill>
              </a:rPr>
              <a:t>. </a:t>
            </a:r>
            <a:r>
              <a:rPr lang="en"/>
              <a:t>REFERENCIAS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chemeClr val="accent1"/>
                </a:solidFill>
              </a:rPr>
              <a:t>BIBLIOGRÁFICAS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15addf5cc0b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950999"/>
            <a:ext cx="914399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5addf5cc0b_1_97"/>
          <p:cNvSpPr txBox="1"/>
          <p:nvPr/>
        </p:nvSpPr>
        <p:spPr>
          <a:xfrm>
            <a:off x="893850" y="128100"/>
            <a:ext cx="6601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Referencias Bibliográficas - PAPERs</a:t>
            </a:r>
            <a:endParaRPr sz="24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g15addf5cc0b_1_97"/>
          <p:cNvSpPr txBox="1"/>
          <p:nvPr/>
        </p:nvSpPr>
        <p:spPr>
          <a:xfrm>
            <a:off x="839550" y="789225"/>
            <a:ext cx="79035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Zufesha, A. &amp; Nusrat, A. (2019, marzo). Assessment of noise pollution in commercial and residential areas and its impact on the health/surrounding Environment: A Review. International Research Journal of Engineering and Technology (IRJET), 6(3), 2395-0072. </a:t>
            </a:r>
            <a:r>
              <a:rPr lang="en" sz="12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https://www.irjet.net/archives/V6/i3/IRJET-V6I31306.pdf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Gomez, P., Rivera, M., Galeano, B. &amp; Escobar, N. (2019). Technological innovation in the design process of an acoustic panel to the hospital environment. IOP Publishing, 1257(012012). </a:t>
            </a:r>
            <a:r>
              <a:rPr lang="en" sz="12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https://doi.org/10.1088/1742-6596/1257/1/012012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Ferraz, F. (2016). Assessment of Indoor and Outdoor Noise Pollution at a University Hospital Based on Acoustic Measurements and Noise Mapping. Open Journal of Acoustics, 06(04), 71-85. </a:t>
            </a:r>
            <a:r>
              <a:rPr lang="en" sz="12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https://doi.org/10.4236/oja.2016.64006</a:t>
            </a:r>
            <a:r>
              <a:rPr lang="en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Studying of noise pollution for selected classrooms in Tikrit university-Iraq. (2012, 1 junio). Journal of Environmental Studies, 8(1), 1-7. </a:t>
            </a:r>
            <a:r>
              <a:rPr lang="en" sz="12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https://doi.org/10.21608/jesj.2012.189126</a:t>
            </a:r>
            <a:r>
              <a:rPr lang="en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 txBox="1"/>
          <p:nvPr>
            <p:ph type="ctrTitle"/>
          </p:nvPr>
        </p:nvSpPr>
        <p:spPr>
          <a:xfrm>
            <a:off x="2430000" y="574900"/>
            <a:ext cx="4284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>
                <a:solidFill>
                  <a:schemeClr val="lt2"/>
                </a:solidFill>
              </a:rPr>
              <a:t>GRACIAS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"/>
          <p:cNvSpPr txBox="1"/>
          <p:nvPr>
            <p:ph type="title"/>
          </p:nvPr>
        </p:nvSpPr>
        <p:spPr>
          <a:xfrm>
            <a:off x="1853038" y="196934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33" name="Google Shape;233;p3"/>
          <p:cNvSpPr txBox="1"/>
          <p:nvPr>
            <p:ph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"/>
          <p:cNvSpPr txBox="1"/>
          <p:nvPr>
            <p:ph idx="3" type="title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Estado del Arte</a:t>
            </a:r>
            <a:endParaRPr/>
          </a:p>
        </p:txBody>
      </p:sp>
      <p:sp>
        <p:nvSpPr>
          <p:cNvPr id="235" name="Google Shape;235;p3"/>
          <p:cNvSpPr txBox="1"/>
          <p:nvPr>
            <p:ph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6" name="Google Shape;236;p3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Propuestas de Soluciones Finales</a:t>
            </a:r>
            <a:endParaRPr/>
          </a:p>
        </p:txBody>
      </p:sp>
      <p:sp>
        <p:nvSpPr>
          <p:cNvPr id="237" name="Google Shape;237;p3"/>
          <p:cNvSpPr txBox="1"/>
          <p:nvPr>
            <p:ph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8" name="Google Shape;238;p3"/>
          <p:cNvSpPr txBox="1"/>
          <p:nvPr>
            <p:ph idx="9" type="title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239" name="Google Shape;239;p3"/>
          <p:cNvSpPr txBox="1"/>
          <p:nvPr>
            <p:ph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Tabla de </a:t>
            </a:r>
            <a:r>
              <a:rPr lang="en">
                <a:solidFill>
                  <a:schemeClr val="accent1"/>
                </a:solidFill>
              </a:rPr>
              <a:t>Contenidos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1" name="Google Shape;241;p3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2640000" dist="19050">
              <a:schemeClr val="accent1">
                <a:alpha val="75686"/>
              </a:schemeClr>
            </a:outerShdw>
          </a:effectLst>
        </p:spPr>
      </p:cxnSp>
      <p:cxnSp>
        <p:nvCxnSpPr>
          <p:cNvPr id="242" name="Google Shape;242;p3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640000" dist="19050">
              <a:schemeClr val="accent1">
                <a:alpha val="67843"/>
              </a:schemeClr>
            </a:outerShdw>
          </a:effectLst>
        </p:spPr>
      </p:cxnSp>
      <p:cxnSp>
        <p:nvCxnSpPr>
          <p:cNvPr id="243" name="Google Shape;243;p3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640000" dist="19050">
              <a:schemeClr val="accent1">
                <a:alpha val="67843"/>
              </a:schemeClr>
            </a:outerShdw>
          </a:effectLst>
        </p:spPr>
      </p:cxnSp>
      <p:cxnSp>
        <p:nvCxnSpPr>
          <p:cNvPr id="244" name="Google Shape;244;p3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640000" dist="19050">
              <a:schemeClr val="accent1">
                <a:alpha val="67843"/>
              </a:schemeClr>
            </a:outerShdw>
          </a:effectLst>
        </p:spPr>
      </p:cxnSp>
      <p:cxnSp>
        <p:nvCxnSpPr>
          <p:cNvPr id="245" name="Google Shape;245;p3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640000" dist="19050">
              <a:schemeClr val="accent1">
                <a:alpha val="67843"/>
              </a:schemeClr>
            </a:outerShdw>
          </a:effectLst>
        </p:spPr>
      </p:cxnSp>
      <p:grpSp>
        <p:nvGrpSpPr>
          <p:cNvPr id="246" name="Google Shape;246;p3"/>
          <p:cNvGrpSpPr/>
          <p:nvPr/>
        </p:nvGrpSpPr>
        <p:grpSpPr>
          <a:xfrm flipH="1" rot="-5400000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47" name="Google Shape;247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3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56" name="Google Shape;256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>
            <p:ph type="title"/>
          </p:nvPr>
        </p:nvSpPr>
        <p:spPr>
          <a:xfrm>
            <a:off x="121500" y="4305600"/>
            <a:ext cx="3128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/>
              <a:t>. </a:t>
            </a:r>
            <a:r>
              <a:rPr lang="en" sz="4800"/>
              <a:t>OBJETIVOS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/>
          <p:nvPr/>
        </p:nvSpPr>
        <p:spPr>
          <a:xfrm>
            <a:off x="3414000" y="3102575"/>
            <a:ext cx="2316000" cy="15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8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8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697938" y="1371825"/>
            <a:ext cx="2316000" cy="15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8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PLUTO</a:t>
            </a:r>
            <a:endParaRPr/>
          </a:p>
        </p:txBody>
      </p:sp>
      <p:sp>
        <p:nvSpPr>
          <p:cNvPr id="278" name="Google Shape;278;p8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Pluto is now considered a dwarf planet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905167" y="1608462"/>
            <a:ext cx="459348" cy="459392"/>
          </a:xfrm>
          <a:custGeom>
            <a:rect b="b" l="l" r="r" t="t"/>
            <a:pathLst>
              <a:path extrusionOk="0" h="10486" w="10485">
                <a:moveTo>
                  <a:pt x="6171" y="3087"/>
                </a:moveTo>
                <a:lnTo>
                  <a:pt x="6171" y="3688"/>
                </a:lnTo>
                <a:lnTo>
                  <a:pt x="6771" y="3688"/>
                </a:lnTo>
                <a:lnTo>
                  <a:pt x="6771" y="4315"/>
                </a:lnTo>
                <a:lnTo>
                  <a:pt x="7399" y="4315"/>
                </a:lnTo>
                <a:lnTo>
                  <a:pt x="7399" y="4943"/>
                </a:lnTo>
                <a:lnTo>
                  <a:pt x="6771" y="4943"/>
                </a:lnTo>
                <a:lnTo>
                  <a:pt x="6771" y="5572"/>
                </a:lnTo>
                <a:lnTo>
                  <a:pt x="7399" y="5572"/>
                </a:lnTo>
                <a:lnTo>
                  <a:pt x="7399" y="6171"/>
                </a:lnTo>
                <a:lnTo>
                  <a:pt x="6771" y="6171"/>
                </a:lnTo>
                <a:lnTo>
                  <a:pt x="6771" y="6800"/>
                </a:lnTo>
                <a:lnTo>
                  <a:pt x="6171" y="6800"/>
                </a:lnTo>
                <a:lnTo>
                  <a:pt x="6171" y="7401"/>
                </a:lnTo>
                <a:lnTo>
                  <a:pt x="5542" y="7401"/>
                </a:lnTo>
                <a:lnTo>
                  <a:pt x="5542" y="6800"/>
                </a:lnTo>
                <a:lnTo>
                  <a:pt x="4942" y="6800"/>
                </a:lnTo>
                <a:lnTo>
                  <a:pt x="4942" y="7401"/>
                </a:lnTo>
                <a:lnTo>
                  <a:pt x="4313" y="7401"/>
                </a:lnTo>
                <a:lnTo>
                  <a:pt x="4313" y="6800"/>
                </a:lnTo>
                <a:lnTo>
                  <a:pt x="3712" y="6800"/>
                </a:lnTo>
                <a:lnTo>
                  <a:pt x="3712" y="6171"/>
                </a:lnTo>
                <a:lnTo>
                  <a:pt x="3085" y="6171"/>
                </a:lnTo>
                <a:lnTo>
                  <a:pt x="3085" y="5544"/>
                </a:lnTo>
                <a:lnTo>
                  <a:pt x="3712" y="5544"/>
                </a:lnTo>
                <a:lnTo>
                  <a:pt x="3712" y="4916"/>
                </a:lnTo>
                <a:lnTo>
                  <a:pt x="3085" y="4916"/>
                </a:lnTo>
                <a:lnTo>
                  <a:pt x="3085" y="4315"/>
                </a:lnTo>
                <a:lnTo>
                  <a:pt x="3712" y="4315"/>
                </a:lnTo>
                <a:lnTo>
                  <a:pt x="3712" y="3688"/>
                </a:lnTo>
                <a:lnTo>
                  <a:pt x="4313" y="3688"/>
                </a:lnTo>
                <a:lnTo>
                  <a:pt x="4313" y="3087"/>
                </a:lnTo>
                <a:lnTo>
                  <a:pt x="4942" y="3087"/>
                </a:lnTo>
                <a:lnTo>
                  <a:pt x="4942" y="3688"/>
                </a:lnTo>
                <a:lnTo>
                  <a:pt x="5542" y="3688"/>
                </a:lnTo>
                <a:lnTo>
                  <a:pt x="5542" y="3087"/>
                </a:lnTo>
                <a:close/>
                <a:moveTo>
                  <a:pt x="1850" y="1"/>
                </a:moveTo>
                <a:cubicBezTo>
                  <a:pt x="1340" y="1"/>
                  <a:pt x="925" y="416"/>
                  <a:pt x="925" y="926"/>
                </a:cubicBezTo>
                <a:cubicBezTo>
                  <a:pt x="925" y="1461"/>
                  <a:pt x="1366" y="1852"/>
                  <a:pt x="1851" y="1852"/>
                </a:cubicBezTo>
                <a:cubicBezTo>
                  <a:pt x="1983" y="1852"/>
                  <a:pt x="2118" y="1823"/>
                  <a:pt x="2249" y="1760"/>
                </a:cubicBezTo>
                <a:lnTo>
                  <a:pt x="2883" y="2395"/>
                </a:lnTo>
                <a:cubicBezTo>
                  <a:pt x="1293" y="3713"/>
                  <a:pt x="1089" y="6063"/>
                  <a:pt x="2419" y="7631"/>
                </a:cubicBezTo>
                <a:cubicBezTo>
                  <a:pt x="2164" y="7886"/>
                  <a:pt x="1831" y="8219"/>
                  <a:pt x="1592" y="8457"/>
                </a:cubicBezTo>
                <a:cubicBezTo>
                  <a:pt x="1427" y="8367"/>
                  <a:pt x="1253" y="8326"/>
                  <a:pt x="1083" y="8326"/>
                </a:cubicBezTo>
                <a:cubicBezTo>
                  <a:pt x="519" y="8326"/>
                  <a:pt x="0" y="8777"/>
                  <a:pt x="0" y="9406"/>
                </a:cubicBezTo>
                <a:cubicBezTo>
                  <a:pt x="0" y="10002"/>
                  <a:pt x="484" y="10485"/>
                  <a:pt x="1079" y="10485"/>
                </a:cubicBezTo>
                <a:cubicBezTo>
                  <a:pt x="1897" y="10485"/>
                  <a:pt x="2416" y="9606"/>
                  <a:pt x="2029" y="8893"/>
                </a:cubicBezTo>
                <a:lnTo>
                  <a:pt x="2854" y="8067"/>
                </a:lnTo>
                <a:cubicBezTo>
                  <a:pt x="3549" y="8656"/>
                  <a:pt x="4396" y="8944"/>
                  <a:pt x="5239" y="8944"/>
                </a:cubicBezTo>
                <a:cubicBezTo>
                  <a:pt x="5881" y="8944"/>
                  <a:pt x="6520" y="8777"/>
                  <a:pt x="7087" y="8449"/>
                </a:cubicBezTo>
                <a:lnTo>
                  <a:pt x="7799" y="9162"/>
                </a:lnTo>
                <a:cubicBezTo>
                  <a:pt x="7506" y="9773"/>
                  <a:pt x="7954" y="10485"/>
                  <a:pt x="8633" y="10485"/>
                </a:cubicBezTo>
                <a:cubicBezTo>
                  <a:pt x="9143" y="10485"/>
                  <a:pt x="9560" y="10070"/>
                  <a:pt x="9560" y="9560"/>
                </a:cubicBezTo>
                <a:cubicBezTo>
                  <a:pt x="9560" y="9026"/>
                  <a:pt x="9118" y="8635"/>
                  <a:pt x="8632" y="8635"/>
                </a:cubicBezTo>
                <a:cubicBezTo>
                  <a:pt x="8500" y="8635"/>
                  <a:pt x="8365" y="8663"/>
                  <a:pt x="8235" y="8726"/>
                </a:cubicBezTo>
                <a:lnTo>
                  <a:pt x="7601" y="8092"/>
                </a:lnTo>
                <a:cubicBezTo>
                  <a:pt x="9191" y="6773"/>
                  <a:pt x="9395" y="4424"/>
                  <a:pt x="8067" y="2855"/>
                </a:cubicBezTo>
                <a:cubicBezTo>
                  <a:pt x="8861" y="2061"/>
                  <a:pt x="8150" y="2771"/>
                  <a:pt x="8892" y="2029"/>
                </a:cubicBezTo>
                <a:cubicBezTo>
                  <a:pt x="9057" y="2119"/>
                  <a:pt x="9232" y="2160"/>
                  <a:pt x="9402" y="2160"/>
                </a:cubicBezTo>
                <a:cubicBezTo>
                  <a:pt x="9966" y="2160"/>
                  <a:pt x="10485" y="1710"/>
                  <a:pt x="10485" y="1081"/>
                </a:cubicBezTo>
                <a:cubicBezTo>
                  <a:pt x="10485" y="486"/>
                  <a:pt x="10000" y="1"/>
                  <a:pt x="9405" y="1"/>
                </a:cubicBezTo>
                <a:cubicBezTo>
                  <a:pt x="8587" y="1"/>
                  <a:pt x="8068" y="880"/>
                  <a:pt x="8456" y="1594"/>
                </a:cubicBezTo>
                <a:cubicBezTo>
                  <a:pt x="7722" y="2328"/>
                  <a:pt x="8422" y="1626"/>
                  <a:pt x="7630" y="2419"/>
                </a:cubicBezTo>
                <a:cubicBezTo>
                  <a:pt x="6935" y="1831"/>
                  <a:pt x="6087" y="1543"/>
                  <a:pt x="5243" y="1543"/>
                </a:cubicBezTo>
                <a:cubicBezTo>
                  <a:pt x="4602" y="1543"/>
                  <a:pt x="3964" y="1709"/>
                  <a:pt x="3397" y="2037"/>
                </a:cubicBezTo>
                <a:lnTo>
                  <a:pt x="2685" y="1324"/>
                </a:lnTo>
                <a:cubicBezTo>
                  <a:pt x="2978" y="715"/>
                  <a:pt x="2530" y="1"/>
                  <a:pt x="1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8"/>
          <p:cNvGrpSpPr/>
          <p:nvPr/>
        </p:nvGrpSpPr>
        <p:grpSpPr>
          <a:xfrm flipH="1" rot="5400000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281" name="Google Shape;281;p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666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8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90" name="Google Shape;290;p8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91" name="Google Shape;291;p8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a gas giant and a big planet</a:t>
            </a:r>
            <a:endParaRPr/>
          </a:p>
        </p:txBody>
      </p:sp>
      <p:sp>
        <p:nvSpPr>
          <p:cNvPr id="292" name="Google Shape;292;p8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CERES</a:t>
            </a:r>
            <a:endParaRPr/>
          </a:p>
        </p:txBody>
      </p:sp>
      <p:sp>
        <p:nvSpPr>
          <p:cNvPr id="293" name="Google Shape;293;p8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94" name="Google Shape;294;p8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95" name="Google Shape;295;p8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KEY </a:t>
            </a:r>
            <a:r>
              <a:rPr lang="en">
                <a:solidFill>
                  <a:schemeClr val="accent1"/>
                </a:solidFill>
              </a:rPr>
              <a:t>FEATURES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6" name="Google Shape;296;p8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97" name="Google Shape;297;p8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98" name="Google Shape;298;p8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It’s located in the main asteroid belt</a:t>
            </a:r>
            <a:endParaRPr/>
          </a:p>
        </p:txBody>
      </p:sp>
      <p:sp>
        <p:nvSpPr>
          <p:cNvPr id="299" name="Google Shape;299;p8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It’s a gas giant and has several rings</a:t>
            </a:r>
            <a:endParaRPr/>
          </a:p>
        </p:txBody>
      </p:sp>
      <p:sp>
        <p:nvSpPr>
          <p:cNvPr id="300" name="Google Shape;300;p8"/>
          <p:cNvSpPr/>
          <p:nvPr/>
        </p:nvSpPr>
        <p:spPr>
          <a:xfrm>
            <a:off x="1094120" y="1797503"/>
            <a:ext cx="81398" cy="81354"/>
          </a:xfrm>
          <a:custGeom>
            <a:rect b="b" l="l" r="r" t="t"/>
            <a:pathLst>
              <a:path extrusionOk="0" h="1857" w="1858">
                <a:moveTo>
                  <a:pt x="1229" y="628"/>
                </a:moveTo>
                <a:lnTo>
                  <a:pt x="1229" y="1255"/>
                </a:lnTo>
                <a:lnTo>
                  <a:pt x="601" y="1255"/>
                </a:lnTo>
                <a:lnTo>
                  <a:pt x="601" y="628"/>
                </a:lnTo>
                <a:close/>
                <a:moveTo>
                  <a:pt x="0" y="0"/>
                </a:moveTo>
                <a:lnTo>
                  <a:pt x="0" y="1856"/>
                </a:lnTo>
                <a:lnTo>
                  <a:pt x="1858" y="1856"/>
                </a:lnTo>
                <a:lnTo>
                  <a:pt x="18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8"/>
          <p:cNvGrpSpPr/>
          <p:nvPr/>
        </p:nvGrpSpPr>
        <p:grpSpPr>
          <a:xfrm>
            <a:off x="3654702" y="1599222"/>
            <a:ext cx="337060" cy="477866"/>
            <a:chOff x="5663302" y="1522010"/>
            <a:chExt cx="260057" cy="368667"/>
          </a:xfrm>
        </p:grpSpPr>
        <p:sp>
          <p:nvSpPr>
            <p:cNvPr id="302" name="Google Shape;302;p8"/>
            <p:cNvSpPr/>
            <p:nvPr/>
          </p:nvSpPr>
          <p:spPr>
            <a:xfrm>
              <a:off x="5728484" y="1760141"/>
              <a:ext cx="194802" cy="130536"/>
            </a:xfrm>
            <a:custGeom>
              <a:rect b="b" l="l" r="r" t="t"/>
              <a:pathLst>
                <a:path extrusionOk="0" h="3715" w="5544">
                  <a:moveTo>
                    <a:pt x="1" y="1"/>
                  </a:moveTo>
                  <a:lnTo>
                    <a:pt x="1" y="2570"/>
                  </a:lnTo>
                  <a:lnTo>
                    <a:pt x="759" y="3714"/>
                  </a:lnTo>
                  <a:lnTo>
                    <a:pt x="1858" y="3714"/>
                  </a:lnTo>
                  <a:lnTo>
                    <a:pt x="1858" y="2608"/>
                  </a:lnTo>
                  <a:lnTo>
                    <a:pt x="1229" y="1990"/>
                  </a:lnTo>
                  <a:lnTo>
                    <a:pt x="1229" y="628"/>
                  </a:lnTo>
                  <a:lnTo>
                    <a:pt x="1830" y="628"/>
                  </a:lnTo>
                  <a:lnTo>
                    <a:pt x="1830" y="1735"/>
                  </a:lnTo>
                  <a:lnTo>
                    <a:pt x="2458" y="2352"/>
                  </a:lnTo>
                  <a:lnTo>
                    <a:pt x="2458" y="3714"/>
                  </a:lnTo>
                  <a:lnTo>
                    <a:pt x="3087" y="3714"/>
                  </a:lnTo>
                  <a:lnTo>
                    <a:pt x="3087" y="2353"/>
                  </a:lnTo>
                  <a:lnTo>
                    <a:pt x="3714" y="1736"/>
                  </a:lnTo>
                  <a:lnTo>
                    <a:pt x="3714" y="628"/>
                  </a:lnTo>
                  <a:lnTo>
                    <a:pt x="4315" y="628"/>
                  </a:lnTo>
                  <a:lnTo>
                    <a:pt x="4315" y="1990"/>
                  </a:lnTo>
                  <a:lnTo>
                    <a:pt x="3714" y="2608"/>
                  </a:lnTo>
                  <a:lnTo>
                    <a:pt x="3714" y="3714"/>
                  </a:lnTo>
                  <a:lnTo>
                    <a:pt x="4785" y="3714"/>
                  </a:lnTo>
                  <a:lnTo>
                    <a:pt x="5544" y="2570"/>
                  </a:lnTo>
                  <a:lnTo>
                    <a:pt x="5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728484" y="1554618"/>
              <a:ext cx="32643" cy="79797"/>
            </a:xfrm>
            <a:custGeom>
              <a:rect b="b" l="l" r="r" t="t"/>
              <a:pathLst>
                <a:path extrusionOk="0" h="2271" w="929"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lnTo>
                    <a:pt x="1" y="2270"/>
                  </a:lnTo>
                  <a:cubicBezTo>
                    <a:pt x="149" y="2200"/>
                    <a:pt x="308" y="2166"/>
                    <a:pt x="464" y="2166"/>
                  </a:cubicBezTo>
                  <a:cubicBezTo>
                    <a:pt x="625" y="2166"/>
                    <a:pt x="784" y="2202"/>
                    <a:pt x="929" y="2270"/>
                  </a:cubicBezTo>
                  <a:lnTo>
                    <a:pt x="929" y="472"/>
                  </a:lnTo>
                  <a:cubicBezTo>
                    <a:pt x="929" y="252"/>
                    <a:pt x="752" y="36"/>
                    <a:pt x="533" y="5"/>
                  </a:cubicBezTo>
                  <a:cubicBezTo>
                    <a:pt x="510" y="2"/>
                    <a:pt x="487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782210" y="1522010"/>
              <a:ext cx="32643" cy="112440"/>
            </a:xfrm>
            <a:custGeom>
              <a:rect b="b" l="l" r="r" t="t"/>
              <a:pathLst>
                <a:path extrusionOk="0" h="3200" w="929">
                  <a:moveTo>
                    <a:pt x="466" y="0"/>
                  </a:moveTo>
                  <a:cubicBezTo>
                    <a:pt x="209" y="0"/>
                    <a:pt x="1" y="209"/>
                    <a:pt x="1" y="465"/>
                  </a:cubicBezTo>
                  <a:lnTo>
                    <a:pt x="1" y="3200"/>
                  </a:lnTo>
                  <a:cubicBezTo>
                    <a:pt x="148" y="3130"/>
                    <a:pt x="307" y="3095"/>
                    <a:pt x="465" y="3095"/>
                  </a:cubicBezTo>
                  <a:cubicBezTo>
                    <a:pt x="624" y="3095"/>
                    <a:pt x="782" y="3130"/>
                    <a:pt x="929" y="3200"/>
                  </a:cubicBezTo>
                  <a:lnTo>
                    <a:pt x="929" y="474"/>
                  </a:lnTo>
                  <a:cubicBezTo>
                    <a:pt x="929" y="254"/>
                    <a:pt x="752" y="36"/>
                    <a:pt x="533" y="5"/>
                  </a:cubicBezTo>
                  <a:cubicBezTo>
                    <a:pt x="510" y="2"/>
                    <a:pt x="488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836920" y="1543726"/>
              <a:ext cx="32643" cy="90725"/>
            </a:xfrm>
            <a:custGeom>
              <a:rect b="b" l="l" r="r" t="t"/>
              <a:pathLst>
                <a:path extrusionOk="0" h="2582" w="929">
                  <a:moveTo>
                    <a:pt x="464" y="1"/>
                  </a:moveTo>
                  <a:cubicBezTo>
                    <a:pt x="208" y="1"/>
                    <a:pt x="1" y="209"/>
                    <a:pt x="1" y="465"/>
                  </a:cubicBezTo>
                  <a:lnTo>
                    <a:pt x="1" y="2582"/>
                  </a:lnTo>
                  <a:cubicBezTo>
                    <a:pt x="147" y="2512"/>
                    <a:pt x="306" y="2477"/>
                    <a:pt x="465" y="2477"/>
                  </a:cubicBezTo>
                  <a:cubicBezTo>
                    <a:pt x="624" y="2477"/>
                    <a:pt x="782" y="2512"/>
                    <a:pt x="929" y="2582"/>
                  </a:cubicBezTo>
                  <a:lnTo>
                    <a:pt x="929" y="474"/>
                  </a:lnTo>
                  <a:cubicBezTo>
                    <a:pt x="929" y="253"/>
                    <a:pt x="752" y="37"/>
                    <a:pt x="533" y="6"/>
                  </a:cubicBezTo>
                  <a:cubicBezTo>
                    <a:pt x="510" y="2"/>
                    <a:pt x="48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90646" y="1565441"/>
              <a:ext cx="32643" cy="68975"/>
            </a:xfrm>
            <a:custGeom>
              <a:rect b="b" l="l" r="r" t="t"/>
              <a:pathLst>
                <a:path extrusionOk="0" h="1963" w="929">
                  <a:moveTo>
                    <a:pt x="465" y="1"/>
                  </a:moveTo>
                  <a:cubicBezTo>
                    <a:pt x="209" y="1"/>
                    <a:pt x="1" y="209"/>
                    <a:pt x="1" y="465"/>
                  </a:cubicBezTo>
                  <a:lnTo>
                    <a:pt x="1" y="1962"/>
                  </a:lnTo>
                  <a:cubicBezTo>
                    <a:pt x="148" y="1891"/>
                    <a:pt x="306" y="1857"/>
                    <a:pt x="463" y="1857"/>
                  </a:cubicBezTo>
                  <a:cubicBezTo>
                    <a:pt x="624" y="1857"/>
                    <a:pt x="784" y="1893"/>
                    <a:pt x="929" y="1962"/>
                  </a:cubicBezTo>
                  <a:lnTo>
                    <a:pt x="929" y="465"/>
                  </a:lnTo>
                  <a:cubicBezTo>
                    <a:pt x="929" y="209"/>
                    <a:pt x="720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728308" y="1652232"/>
              <a:ext cx="32537" cy="32537"/>
            </a:xfrm>
            <a:custGeom>
              <a:rect b="b" l="l" r="r" t="t"/>
              <a:pathLst>
                <a:path extrusionOk="0" h="926" w="926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782491" y="1652232"/>
              <a:ext cx="32537" cy="32537"/>
            </a:xfrm>
            <a:custGeom>
              <a:rect b="b" l="l" r="r" t="t"/>
              <a:pathLst>
                <a:path extrusionOk="0" h="926" w="926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890822" y="1652232"/>
              <a:ext cx="32537" cy="32537"/>
            </a:xfrm>
            <a:custGeom>
              <a:rect b="b" l="l" r="r" t="t"/>
              <a:pathLst>
                <a:path extrusionOk="0" h="926" w="926">
                  <a:moveTo>
                    <a:pt x="463" y="1"/>
                  </a:moveTo>
                  <a:cubicBezTo>
                    <a:pt x="208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836604" y="1652232"/>
              <a:ext cx="32537" cy="32537"/>
            </a:xfrm>
            <a:custGeom>
              <a:rect b="b" l="l" r="r" t="t"/>
              <a:pathLst>
                <a:path extrusionOk="0" h="926" w="926">
                  <a:moveTo>
                    <a:pt x="463" y="1"/>
                  </a:moveTo>
                  <a:cubicBezTo>
                    <a:pt x="209" y="1"/>
                    <a:pt x="1" y="207"/>
                    <a:pt x="1" y="463"/>
                  </a:cubicBezTo>
                  <a:cubicBezTo>
                    <a:pt x="1" y="719"/>
                    <a:pt x="209" y="926"/>
                    <a:pt x="463" y="926"/>
                  </a:cubicBezTo>
                  <a:cubicBezTo>
                    <a:pt x="719" y="926"/>
                    <a:pt x="926" y="719"/>
                    <a:pt x="926" y="463"/>
                  </a:cubicBezTo>
                  <a:cubicBezTo>
                    <a:pt x="926" y="207"/>
                    <a:pt x="719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663302" y="1630517"/>
              <a:ext cx="32608" cy="36332"/>
            </a:xfrm>
            <a:custGeom>
              <a:rect b="b" l="l" r="r" t="t"/>
              <a:pathLst>
                <a:path extrusionOk="0" h="1034" w="928">
                  <a:moveTo>
                    <a:pt x="463" y="1"/>
                  </a:moveTo>
                  <a:cubicBezTo>
                    <a:pt x="207" y="1"/>
                    <a:pt x="0" y="209"/>
                    <a:pt x="0" y="464"/>
                  </a:cubicBezTo>
                  <a:lnTo>
                    <a:pt x="0" y="1034"/>
                  </a:lnTo>
                  <a:cubicBezTo>
                    <a:pt x="145" y="964"/>
                    <a:pt x="304" y="929"/>
                    <a:pt x="463" y="929"/>
                  </a:cubicBezTo>
                  <a:cubicBezTo>
                    <a:pt x="621" y="929"/>
                    <a:pt x="780" y="963"/>
                    <a:pt x="928" y="1034"/>
                  </a:cubicBezTo>
                  <a:lnTo>
                    <a:pt x="928" y="473"/>
                  </a:lnTo>
                  <a:cubicBezTo>
                    <a:pt x="928" y="253"/>
                    <a:pt x="751" y="37"/>
                    <a:pt x="532" y="6"/>
                  </a:cubicBezTo>
                  <a:cubicBezTo>
                    <a:pt x="509" y="3"/>
                    <a:pt x="486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663302" y="1684735"/>
              <a:ext cx="32537" cy="32537"/>
            </a:xfrm>
            <a:custGeom>
              <a:rect b="b" l="l" r="r" t="t"/>
              <a:pathLst>
                <a:path extrusionOk="0" h="926" w="926">
                  <a:moveTo>
                    <a:pt x="463" y="1"/>
                  </a:moveTo>
                  <a:cubicBezTo>
                    <a:pt x="207" y="1"/>
                    <a:pt x="0" y="209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728484" y="1702866"/>
              <a:ext cx="32643" cy="36192"/>
            </a:xfrm>
            <a:custGeom>
              <a:rect b="b" l="l" r="r" t="t"/>
              <a:pathLst>
                <a:path extrusionOk="0" h="1030" w="929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4" y="105"/>
                    <a:pt x="464" y="105"/>
                  </a:cubicBezTo>
                  <a:cubicBezTo>
                    <a:pt x="307" y="105"/>
                    <a:pt x="149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5782210" y="1702866"/>
              <a:ext cx="32643" cy="36192"/>
            </a:xfrm>
            <a:custGeom>
              <a:rect b="b" l="l" r="r" t="t"/>
              <a:pathLst>
                <a:path extrusionOk="0" h="1030" w="929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6" y="105"/>
                    <a:pt x="148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5836920" y="1702866"/>
              <a:ext cx="32643" cy="36192"/>
            </a:xfrm>
            <a:custGeom>
              <a:rect b="b" l="l" r="r" t="t"/>
              <a:pathLst>
                <a:path extrusionOk="0" h="1030" w="929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5" y="105"/>
                    <a:pt x="147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0646" y="1702866"/>
              <a:ext cx="32643" cy="36192"/>
            </a:xfrm>
            <a:custGeom>
              <a:rect b="b" l="l" r="r" t="t"/>
              <a:pathLst>
                <a:path extrusionOk="0" h="1030" w="929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5" y="105"/>
                    <a:pt x="464" y="105"/>
                  </a:cubicBezTo>
                  <a:cubicBezTo>
                    <a:pt x="308" y="105"/>
                    <a:pt x="150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673879" y="1727498"/>
              <a:ext cx="32608" cy="49544"/>
            </a:xfrm>
            <a:custGeom>
              <a:rect b="b" l="l" r="r" t="t"/>
              <a:pathLst>
                <a:path extrusionOk="0" h="1410" w="928">
                  <a:moveTo>
                    <a:pt x="927" y="0"/>
                  </a:moveTo>
                  <a:cubicBezTo>
                    <a:pt x="724" y="208"/>
                    <a:pt x="449" y="325"/>
                    <a:pt x="158" y="325"/>
                  </a:cubicBezTo>
                  <a:cubicBezTo>
                    <a:pt x="106" y="325"/>
                    <a:pt x="54" y="322"/>
                    <a:pt x="1" y="314"/>
                  </a:cubicBezTo>
                  <a:lnTo>
                    <a:pt x="1" y="314"/>
                  </a:lnTo>
                  <a:lnTo>
                    <a:pt x="927" y="1410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8"/>
          <p:cNvGrpSpPr/>
          <p:nvPr/>
        </p:nvGrpSpPr>
        <p:grpSpPr>
          <a:xfrm>
            <a:off x="905157" y="3342903"/>
            <a:ext cx="459360" cy="450504"/>
            <a:chOff x="3162241" y="3336368"/>
            <a:chExt cx="375693" cy="368420"/>
          </a:xfrm>
        </p:grpSpPr>
        <p:sp>
          <p:nvSpPr>
            <p:cNvPr id="319" name="Google Shape;319;p8"/>
            <p:cNvSpPr/>
            <p:nvPr/>
          </p:nvSpPr>
          <p:spPr>
            <a:xfrm>
              <a:off x="3272680" y="3382434"/>
              <a:ext cx="61139" cy="61174"/>
            </a:xfrm>
            <a:custGeom>
              <a:rect b="b" l="l" r="r" t="t"/>
              <a:pathLst>
                <a:path extrusionOk="0" h="1741" w="1740">
                  <a:moveTo>
                    <a:pt x="871" y="0"/>
                  </a:moveTo>
                  <a:lnTo>
                    <a:pt x="1" y="870"/>
                  </a:lnTo>
                  <a:lnTo>
                    <a:pt x="871" y="1740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226860" y="3336649"/>
              <a:ext cx="61139" cy="61104"/>
            </a:xfrm>
            <a:custGeom>
              <a:rect b="b" l="l" r="r" t="t"/>
              <a:pathLst>
                <a:path extrusionOk="0" h="1739" w="1740">
                  <a:moveTo>
                    <a:pt x="871" y="0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39" y="86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181040" y="3382434"/>
              <a:ext cx="61104" cy="61174"/>
            </a:xfrm>
            <a:custGeom>
              <a:rect b="b" l="l" r="r" t="t"/>
              <a:pathLst>
                <a:path extrusionOk="0" h="1741" w="1739">
                  <a:moveTo>
                    <a:pt x="870" y="0"/>
                  </a:moveTo>
                  <a:lnTo>
                    <a:pt x="0" y="870"/>
                  </a:lnTo>
                  <a:lnTo>
                    <a:pt x="870" y="1740"/>
                  </a:lnTo>
                  <a:lnTo>
                    <a:pt x="1739" y="87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226860" y="3428254"/>
              <a:ext cx="61139" cy="61104"/>
            </a:xfrm>
            <a:custGeom>
              <a:rect b="b" l="l" r="r" t="t"/>
              <a:pathLst>
                <a:path extrusionOk="0" h="1739" w="1740">
                  <a:moveTo>
                    <a:pt x="871" y="0"/>
                  </a:moveTo>
                  <a:lnTo>
                    <a:pt x="1" y="870"/>
                  </a:lnTo>
                  <a:lnTo>
                    <a:pt x="871" y="1739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425425" y="3535214"/>
              <a:ext cx="61139" cy="61139"/>
            </a:xfrm>
            <a:custGeom>
              <a:rect b="b" l="l" r="r" t="t"/>
              <a:pathLst>
                <a:path extrusionOk="0" h="1740" w="1740">
                  <a:moveTo>
                    <a:pt x="869" y="1"/>
                  </a:moveTo>
                  <a:lnTo>
                    <a:pt x="1" y="869"/>
                  </a:lnTo>
                  <a:lnTo>
                    <a:pt x="869" y="1739"/>
                  </a:lnTo>
                  <a:lnTo>
                    <a:pt x="1739" y="86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425390" y="3626819"/>
              <a:ext cx="61174" cy="61174"/>
            </a:xfrm>
            <a:custGeom>
              <a:rect b="b" l="l" r="r" t="t"/>
              <a:pathLst>
                <a:path extrusionOk="0" h="1741" w="1741">
                  <a:moveTo>
                    <a:pt x="870" y="1"/>
                  </a:moveTo>
                  <a:lnTo>
                    <a:pt x="0" y="871"/>
                  </a:lnTo>
                  <a:lnTo>
                    <a:pt x="870" y="1740"/>
                  </a:lnTo>
                  <a:lnTo>
                    <a:pt x="1740" y="87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71210" y="3581034"/>
              <a:ext cx="61174" cy="61139"/>
            </a:xfrm>
            <a:custGeom>
              <a:rect b="b" l="l" r="r" t="t"/>
              <a:pathLst>
                <a:path extrusionOk="0" h="1740" w="1741">
                  <a:moveTo>
                    <a:pt x="871" y="1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41" y="869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379605" y="3580999"/>
              <a:ext cx="61139" cy="61174"/>
            </a:xfrm>
            <a:custGeom>
              <a:rect b="b" l="l" r="r" t="t"/>
              <a:pathLst>
                <a:path extrusionOk="0" h="1741" w="1740">
                  <a:moveTo>
                    <a:pt x="869" y="0"/>
                  </a:moveTo>
                  <a:lnTo>
                    <a:pt x="1" y="870"/>
                  </a:lnTo>
                  <a:lnTo>
                    <a:pt x="869" y="1740"/>
                  </a:lnTo>
                  <a:lnTo>
                    <a:pt x="1739" y="870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3364074" y="3336368"/>
              <a:ext cx="173860" cy="168555"/>
            </a:xfrm>
            <a:custGeom>
              <a:rect b="b" l="l" r="r" t="t"/>
              <a:pathLst>
                <a:path extrusionOk="0" h="4797" w="4948">
                  <a:moveTo>
                    <a:pt x="3262" y="1"/>
                  </a:moveTo>
                  <a:cubicBezTo>
                    <a:pt x="2868" y="1"/>
                    <a:pt x="2475" y="150"/>
                    <a:pt x="2175" y="450"/>
                  </a:cubicBezTo>
                  <a:lnTo>
                    <a:pt x="1522" y="1101"/>
                  </a:lnTo>
                  <a:lnTo>
                    <a:pt x="2392" y="1971"/>
                  </a:lnTo>
                  <a:lnTo>
                    <a:pt x="1958" y="2406"/>
                  </a:lnTo>
                  <a:lnTo>
                    <a:pt x="871" y="1319"/>
                  </a:lnTo>
                  <a:lnTo>
                    <a:pt x="1" y="2189"/>
                  </a:lnTo>
                  <a:lnTo>
                    <a:pt x="2609" y="4797"/>
                  </a:lnTo>
                  <a:lnTo>
                    <a:pt x="3479" y="3927"/>
                  </a:lnTo>
                  <a:lnTo>
                    <a:pt x="2392" y="2841"/>
                  </a:lnTo>
                  <a:lnTo>
                    <a:pt x="2826" y="2406"/>
                  </a:lnTo>
                  <a:lnTo>
                    <a:pt x="3696" y="3276"/>
                  </a:lnTo>
                  <a:lnTo>
                    <a:pt x="4349" y="2623"/>
                  </a:lnTo>
                  <a:cubicBezTo>
                    <a:pt x="4947" y="2023"/>
                    <a:pt x="4947" y="1049"/>
                    <a:pt x="4349" y="450"/>
                  </a:cubicBezTo>
                  <a:cubicBezTo>
                    <a:pt x="4050" y="150"/>
                    <a:pt x="3656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3250121" y="3428500"/>
              <a:ext cx="190410" cy="190410"/>
            </a:xfrm>
            <a:custGeom>
              <a:rect b="b" l="l" r="r" t="t"/>
              <a:pathLst>
                <a:path extrusionOk="0" h="5419" w="5419">
                  <a:moveTo>
                    <a:pt x="2810" y="1"/>
                  </a:moveTo>
                  <a:lnTo>
                    <a:pt x="1947" y="863"/>
                  </a:lnTo>
                  <a:lnTo>
                    <a:pt x="1513" y="428"/>
                  </a:lnTo>
                  <a:lnTo>
                    <a:pt x="1079" y="863"/>
                  </a:lnTo>
                  <a:lnTo>
                    <a:pt x="1513" y="1298"/>
                  </a:lnTo>
                  <a:lnTo>
                    <a:pt x="0" y="2810"/>
                  </a:lnTo>
                  <a:lnTo>
                    <a:pt x="2609" y="5418"/>
                  </a:lnTo>
                  <a:lnTo>
                    <a:pt x="4121" y="3906"/>
                  </a:lnTo>
                  <a:lnTo>
                    <a:pt x="4556" y="4340"/>
                  </a:lnTo>
                  <a:lnTo>
                    <a:pt x="4991" y="3906"/>
                  </a:lnTo>
                  <a:lnTo>
                    <a:pt x="4556" y="3472"/>
                  </a:lnTo>
                  <a:lnTo>
                    <a:pt x="5418" y="260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162241" y="3565433"/>
              <a:ext cx="141358" cy="139355"/>
            </a:xfrm>
            <a:custGeom>
              <a:rect b="b" l="l" r="r" t="t"/>
              <a:pathLst>
                <a:path extrusionOk="0" h="3966" w="4023">
                  <a:moveTo>
                    <a:pt x="2719" y="0"/>
                  </a:moveTo>
                  <a:lnTo>
                    <a:pt x="2258" y="463"/>
                  </a:lnTo>
                  <a:cubicBezTo>
                    <a:pt x="2064" y="348"/>
                    <a:pt x="1847" y="291"/>
                    <a:pt x="1630" y="291"/>
                  </a:cubicBezTo>
                  <a:cubicBezTo>
                    <a:pt x="1315" y="291"/>
                    <a:pt x="1001" y="411"/>
                    <a:pt x="761" y="651"/>
                  </a:cubicBezTo>
                  <a:lnTo>
                    <a:pt x="1849" y="1740"/>
                  </a:lnTo>
                  <a:lnTo>
                    <a:pt x="1112" y="2476"/>
                  </a:lnTo>
                  <a:cubicBezTo>
                    <a:pt x="1026" y="2444"/>
                    <a:pt x="935" y="2428"/>
                    <a:pt x="843" y="2428"/>
                  </a:cubicBezTo>
                  <a:cubicBezTo>
                    <a:pt x="647" y="2428"/>
                    <a:pt x="451" y="2503"/>
                    <a:pt x="300" y="2653"/>
                  </a:cubicBezTo>
                  <a:cubicBezTo>
                    <a:pt x="0" y="2954"/>
                    <a:pt x="0" y="3441"/>
                    <a:pt x="300" y="3740"/>
                  </a:cubicBezTo>
                  <a:cubicBezTo>
                    <a:pt x="451" y="3890"/>
                    <a:pt x="647" y="3966"/>
                    <a:pt x="844" y="3966"/>
                  </a:cubicBezTo>
                  <a:cubicBezTo>
                    <a:pt x="1040" y="3966"/>
                    <a:pt x="1237" y="3890"/>
                    <a:pt x="1386" y="3740"/>
                  </a:cubicBezTo>
                  <a:cubicBezTo>
                    <a:pt x="1612" y="3514"/>
                    <a:pt x="1669" y="3183"/>
                    <a:pt x="1554" y="2905"/>
                  </a:cubicBezTo>
                  <a:lnTo>
                    <a:pt x="2284" y="2174"/>
                  </a:lnTo>
                  <a:lnTo>
                    <a:pt x="3370" y="3260"/>
                  </a:lnTo>
                  <a:cubicBezTo>
                    <a:pt x="3773" y="2855"/>
                    <a:pt x="3837" y="2238"/>
                    <a:pt x="3560" y="1767"/>
                  </a:cubicBezTo>
                  <a:lnTo>
                    <a:pt x="4023" y="1304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3621229" y="3338518"/>
            <a:ext cx="459356" cy="459275"/>
            <a:chOff x="6423902" y="3336368"/>
            <a:chExt cx="368487" cy="368452"/>
          </a:xfrm>
        </p:grpSpPr>
        <p:sp>
          <p:nvSpPr>
            <p:cNvPr id="331" name="Google Shape;331;p8"/>
            <p:cNvSpPr/>
            <p:nvPr/>
          </p:nvSpPr>
          <p:spPr>
            <a:xfrm>
              <a:off x="6575629" y="3488094"/>
              <a:ext cx="65075" cy="65040"/>
            </a:xfrm>
            <a:custGeom>
              <a:rect b="b" l="l" r="r" t="t"/>
              <a:pathLst>
                <a:path extrusionOk="0" h="1851" w="1852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6423902" y="3336368"/>
              <a:ext cx="368487" cy="368452"/>
            </a:xfrm>
            <a:custGeom>
              <a:rect b="b" l="l" r="r" t="t"/>
              <a:pathLst>
                <a:path extrusionOk="0" h="10486" w="10487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6337275" y="3338477"/>
            <a:ext cx="459312" cy="459355"/>
            <a:chOff x="6423902" y="3936527"/>
            <a:chExt cx="368452" cy="368457"/>
          </a:xfrm>
        </p:grpSpPr>
        <p:sp>
          <p:nvSpPr>
            <p:cNvPr id="334" name="Google Shape;334;p8"/>
            <p:cNvSpPr/>
            <p:nvPr/>
          </p:nvSpPr>
          <p:spPr>
            <a:xfrm>
              <a:off x="6423902" y="4207055"/>
              <a:ext cx="368452" cy="32643"/>
            </a:xfrm>
            <a:custGeom>
              <a:rect b="b" l="l" r="r" t="t"/>
              <a:pathLst>
                <a:path extrusionOk="0" h="929" w="10486">
                  <a:moveTo>
                    <a:pt x="1" y="1"/>
                  </a:moveTo>
                  <a:lnTo>
                    <a:pt x="1" y="929"/>
                  </a:lnTo>
                  <a:lnTo>
                    <a:pt x="10485" y="92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6489189" y="4093875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6661823" y="3996016"/>
              <a:ext cx="22172" cy="32643"/>
            </a:xfrm>
            <a:custGeom>
              <a:rect b="b" l="l" r="r" t="t"/>
              <a:pathLst>
                <a:path extrusionOk="0" h="929" w="631">
                  <a:moveTo>
                    <a:pt x="1" y="0"/>
                  </a:moveTo>
                  <a:lnTo>
                    <a:pt x="1" y="928"/>
                  </a:lnTo>
                  <a:lnTo>
                    <a:pt x="630" y="92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6618673" y="4093875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6532339" y="3996016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0"/>
                  </a:moveTo>
                  <a:lnTo>
                    <a:pt x="1" y="928"/>
                  </a:lnTo>
                  <a:lnTo>
                    <a:pt x="628" y="9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6423902" y="3936527"/>
              <a:ext cx="368452" cy="249441"/>
            </a:xfrm>
            <a:custGeom>
              <a:rect b="b" l="l" r="r" t="t"/>
              <a:pathLst>
                <a:path extrusionOk="0" h="7099" w="10486">
                  <a:moveTo>
                    <a:pt x="1858" y="1092"/>
                  </a:moveTo>
                  <a:lnTo>
                    <a:pt x="1858" y="3250"/>
                  </a:lnTo>
                  <a:lnTo>
                    <a:pt x="1231" y="3250"/>
                  </a:lnTo>
                  <a:lnTo>
                    <a:pt x="1231" y="1092"/>
                  </a:lnTo>
                  <a:close/>
                  <a:moveTo>
                    <a:pt x="4315" y="1092"/>
                  </a:moveTo>
                  <a:lnTo>
                    <a:pt x="4315" y="3250"/>
                  </a:lnTo>
                  <a:lnTo>
                    <a:pt x="2459" y="3250"/>
                  </a:lnTo>
                  <a:lnTo>
                    <a:pt x="2459" y="1092"/>
                  </a:lnTo>
                  <a:close/>
                  <a:moveTo>
                    <a:pt x="5544" y="1092"/>
                  </a:moveTo>
                  <a:lnTo>
                    <a:pt x="5544" y="3250"/>
                  </a:lnTo>
                  <a:lnTo>
                    <a:pt x="4916" y="3250"/>
                  </a:lnTo>
                  <a:lnTo>
                    <a:pt x="4916" y="1092"/>
                  </a:lnTo>
                  <a:close/>
                  <a:moveTo>
                    <a:pt x="8029" y="1092"/>
                  </a:moveTo>
                  <a:lnTo>
                    <a:pt x="8029" y="3250"/>
                  </a:lnTo>
                  <a:lnTo>
                    <a:pt x="6173" y="3250"/>
                  </a:lnTo>
                  <a:lnTo>
                    <a:pt x="6173" y="1092"/>
                  </a:lnTo>
                  <a:close/>
                  <a:moveTo>
                    <a:pt x="9257" y="1092"/>
                  </a:moveTo>
                  <a:lnTo>
                    <a:pt x="9257" y="3250"/>
                  </a:lnTo>
                  <a:lnTo>
                    <a:pt x="8629" y="3250"/>
                  </a:lnTo>
                  <a:lnTo>
                    <a:pt x="8629" y="1092"/>
                  </a:lnTo>
                  <a:close/>
                  <a:moveTo>
                    <a:pt x="3087" y="3851"/>
                  </a:moveTo>
                  <a:lnTo>
                    <a:pt x="3087" y="6007"/>
                  </a:lnTo>
                  <a:lnTo>
                    <a:pt x="1231" y="6007"/>
                  </a:lnTo>
                  <a:lnTo>
                    <a:pt x="1231" y="3851"/>
                  </a:lnTo>
                  <a:close/>
                  <a:moveTo>
                    <a:pt x="4315" y="3851"/>
                  </a:moveTo>
                  <a:lnTo>
                    <a:pt x="4315" y="6007"/>
                  </a:lnTo>
                  <a:lnTo>
                    <a:pt x="3688" y="6007"/>
                  </a:lnTo>
                  <a:lnTo>
                    <a:pt x="3688" y="3851"/>
                  </a:lnTo>
                  <a:close/>
                  <a:moveTo>
                    <a:pt x="6800" y="3851"/>
                  </a:moveTo>
                  <a:lnTo>
                    <a:pt x="6800" y="6007"/>
                  </a:lnTo>
                  <a:lnTo>
                    <a:pt x="4943" y="6007"/>
                  </a:lnTo>
                  <a:lnTo>
                    <a:pt x="4943" y="3851"/>
                  </a:lnTo>
                  <a:close/>
                  <a:moveTo>
                    <a:pt x="9257" y="3851"/>
                  </a:moveTo>
                  <a:lnTo>
                    <a:pt x="9257" y="6007"/>
                  </a:lnTo>
                  <a:lnTo>
                    <a:pt x="7401" y="6007"/>
                  </a:lnTo>
                  <a:lnTo>
                    <a:pt x="7401" y="3851"/>
                  </a:lnTo>
                  <a:close/>
                  <a:moveTo>
                    <a:pt x="1" y="1"/>
                  </a:moveTo>
                  <a:lnTo>
                    <a:pt x="1" y="7099"/>
                  </a:lnTo>
                  <a:lnTo>
                    <a:pt x="10485" y="709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6705043" y="4093875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6542915" y="4261765"/>
              <a:ext cx="130501" cy="43219"/>
            </a:xfrm>
            <a:custGeom>
              <a:rect b="b" l="l" r="r" t="t"/>
              <a:pathLst>
                <a:path extrusionOk="0" h="1230" w="3714">
                  <a:moveTo>
                    <a:pt x="628" y="1"/>
                  </a:moveTo>
                  <a:lnTo>
                    <a:pt x="628" y="628"/>
                  </a:lnTo>
                  <a:lnTo>
                    <a:pt x="0" y="628"/>
                  </a:lnTo>
                  <a:lnTo>
                    <a:pt x="0" y="1229"/>
                  </a:lnTo>
                  <a:lnTo>
                    <a:pt x="3714" y="1229"/>
                  </a:lnTo>
                  <a:lnTo>
                    <a:pt x="3714" y="628"/>
                  </a:lnTo>
                  <a:lnTo>
                    <a:pt x="3085" y="628"/>
                  </a:lnTo>
                  <a:lnTo>
                    <a:pt x="3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8"/>
          <p:cNvGrpSpPr/>
          <p:nvPr/>
        </p:nvGrpSpPr>
        <p:grpSpPr>
          <a:xfrm>
            <a:off x="6337285" y="1608514"/>
            <a:ext cx="459319" cy="459282"/>
            <a:chOff x="8053609" y="3936527"/>
            <a:chExt cx="368457" cy="368457"/>
          </a:xfrm>
        </p:grpSpPr>
        <p:sp>
          <p:nvSpPr>
            <p:cNvPr id="343" name="Google Shape;343;p8"/>
            <p:cNvSpPr/>
            <p:nvPr/>
          </p:nvSpPr>
          <p:spPr>
            <a:xfrm>
              <a:off x="8053609" y="4229157"/>
              <a:ext cx="75862" cy="75827"/>
            </a:xfrm>
            <a:custGeom>
              <a:rect b="b" l="l" r="r" t="t"/>
              <a:pathLst>
                <a:path extrusionOk="0" h="2158" w="2159">
                  <a:moveTo>
                    <a:pt x="1" y="1"/>
                  </a:moveTo>
                  <a:lnTo>
                    <a:pt x="1" y="2157"/>
                  </a:lnTo>
                  <a:lnTo>
                    <a:pt x="2159" y="2157"/>
                  </a:lnTo>
                  <a:lnTo>
                    <a:pt x="2159" y="1530"/>
                  </a:lnTo>
                  <a:lnTo>
                    <a:pt x="630" y="153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053609" y="3936527"/>
              <a:ext cx="75862" cy="75827"/>
            </a:xfrm>
            <a:custGeom>
              <a:rect b="b" l="l" r="r" t="t"/>
              <a:pathLst>
                <a:path extrusionOk="0" h="2158" w="2159">
                  <a:moveTo>
                    <a:pt x="1" y="1"/>
                  </a:moveTo>
                  <a:lnTo>
                    <a:pt x="1" y="2157"/>
                  </a:lnTo>
                  <a:lnTo>
                    <a:pt x="630" y="2157"/>
                  </a:lnTo>
                  <a:lnTo>
                    <a:pt x="630" y="628"/>
                  </a:lnTo>
                  <a:lnTo>
                    <a:pt x="2159" y="62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346239" y="4229157"/>
              <a:ext cx="75827" cy="75827"/>
            </a:xfrm>
            <a:custGeom>
              <a:rect b="b" l="l" r="r" t="t"/>
              <a:pathLst>
                <a:path extrusionOk="0" h="2158" w="2158">
                  <a:moveTo>
                    <a:pt x="1530" y="1"/>
                  </a:moveTo>
                  <a:lnTo>
                    <a:pt x="1530" y="1530"/>
                  </a:lnTo>
                  <a:lnTo>
                    <a:pt x="1" y="1530"/>
                  </a:lnTo>
                  <a:lnTo>
                    <a:pt x="1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8346239" y="3936527"/>
              <a:ext cx="75827" cy="75827"/>
            </a:xfrm>
            <a:custGeom>
              <a:rect b="b" l="l" r="r" t="t"/>
              <a:pathLst>
                <a:path extrusionOk="0" h="2158" w="2158">
                  <a:moveTo>
                    <a:pt x="1" y="1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8247501" y="3991413"/>
              <a:ext cx="88230" cy="139918"/>
            </a:xfrm>
            <a:custGeom>
              <a:rect b="b" l="l" r="r" t="t"/>
              <a:pathLst>
                <a:path extrusionOk="0" h="3982" w="2511">
                  <a:moveTo>
                    <a:pt x="88" y="0"/>
                  </a:moveTo>
                  <a:lnTo>
                    <a:pt x="0" y="612"/>
                  </a:lnTo>
                  <a:cubicBezTo>
                    <a:pt x="1072" y="762"/>
                    <a:pt x="1883" y="1681"/>
                    <a:pt x="1883" y="2749"/>
                  </a:cubicBezTo>
                  <a:lnTo>
                    <a:pt x="1883" y="3981"/>
                  </a:lnTo>
                  <a:lnTo>
                    <a:pt x="2510" y="3981"/>
                  </a:lnTo>
                  <a:lnTo>
                    <a:pt x="2510" y="2749"/>
                  </a:lnTo>
                  <a:cubicBezTo>
                    <a:pt x="2510" y="1363"/>
                    <a:pt x="1469" y="195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140189" y="3991623"/>
              <a:ext cx="86649" cy="96558"/>
            </a:xfrm>
            <a:custGeom>
              <a:rect b="b" l="l" r="r" t="t"/>
              <a:pathLst>
                <a:path extrusionOk="0" h="2748" w="2466">
                  <a:moveTo>
                    <a:pt x="2377" y="0"/>
                  </a:moveTo>
                  <a:cubicBezTo>
                    <a:pt x="1023" y="195"/>
                    <a:pt x="1" y="1361"/>
                    <a:pt x="1" y="2747"/>
                  </a:cubicBezTo>
                  <a:lnTo>
                    <a:pt x="618" y="2747"/>
                  </a:lnTo>
                  <a:cubicBezTo>
                    <a:pt x="618" y="1681"/>
                    <a:pt x="1412" y="762"/>
                    <a:pt x="2465" y="610"/>
                  </a:cubicBezTo>
                  <a:lnTo>
                    <a:pt x="2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8182179" y="4110179"/>
              <a:ext cx="110367" cy="97190"/>
            </a:xfrm>
            <a:custGeom>
              <a:rect b="b" l="l" r="r" t="t"/>
              <a:pathLst>
                <a:path extrusionOk="0" h="2766" w="3141">
                  <a:moveTo>
                    <a:pt x="2513" y="1"/>
                  </a:moveTo>
                  <a:lnTo>
                    <a:pt x="2513" y="1210"/>
                  </a:lnTo>
                  <a:cubicBezTo>
                    <a:pt x="2513" y="1617"/>
                    <a:pt x="2189" y="2037"/>
                    <a:pt x="1791" y="2126"/>
                  </a:cubicBezTo>
                  <a:cubicBezTo>
                    <a:pt x="1716" y="2143"/>
                    <a:pt x="1642" y="2151"/>
                    <a:pt x="1569" y="2151"/>
                  </a:cubicBezTo>
                  <a:cubicBezTo>
                    <a:pt x="1051" y="2151"/>
                    <a:pt x="629" y="1737"/>
                    <a:pt x="629" y="1229"/>
                  </a:cubicBezTo>
                  <a:lnTo>
                    <a:pt x="0" y="1229"/>
                  </a:lnTo>
                  <a:cubicBezTo>
                    <a:pt x="0" y="2077"/>
                    <a:pt x="705" y="2765"/>
                    <a:pt x="1571" y="2765"/>
                  </a:cubicBezTo>
                  <a:cubicBezTo>
                    <a:pt x="2436" y="2765"/>
                    <a:pt x="3141" y="2077"/>
                    <a:pt x="3141" y="1229"/>
                  </a:cubicBezTo>
                  <a:lnTo>
                    <a:pt x="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8183163" y="4034141"/>
              <a:ext cx="110332" cy="97190"/>
            </a:xfrm>
            <a:custGeom>
              <a:rect b="b" l="l" r="r" t="t"/>
              <a:pathLst>
                <a:path extrusionOk="0" h="2766" w="3140">
                  <a:moveTo>
                    <a:pt x="1570" y="1"/>
                  </a:moveTo>
                  <a:cubicBezTo>
                    <a:pt x="1458" y="1"/>
                    <a:pt x="1343" y="12"/>
                    <a:pt x="1227" y="37"/>
                  </a:cubicBezTo>
                  <a:cubicBezTo>
                    <a:pt x="509" y="187"/>
                    <a:pt x="0" y="831"/>
                    <a:pt x="0" y="1565"/>
                  </a:cubicBezTo>
                  <a:lnTo>
                    <a:pt x="0" y="2765"/>
                  </a:lnTo>
                  <a:lnTo>
                    <a:pt x="628" y="2765"/>
                  </a:lnTo>
                  <a:lnTo>
                    <a:pt x="628" y="1556"/>
                  </a:lnTo>
                  <a:cubicBezTo>
                    <a:pt x="628" y="1149"/>
                    <a:pt x="951" y="730"/>
                    <a:pt x="1349" y="640"/>
                  </a:cubicBezTo>
                  <a:cubicBezTo>
                    <a:pt x="1424" y="623"/>
                    <a:pt x="1499" y="615"/>
                    <a:pt x="1571" y="615"/>
                  </a:cubicBezTo>
                  <a:cubicBezTo>
                    <a:pt x="2090" y="615"/>
                    <a:pt x="2512" y="1029"/>
                    <a:pt x="2512" y="1537"/>
                  </a:cubicBezTo>
                  <a:lnTo>
                    <a:pt x="3140" y="1537"/>
                  </a:lnTo>
                  <a:cubicBezTo>
                    <a:pt x="3140" y="690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226313" y="4083334"/>
              <a:ext cx="22101" cy="26880"/>
            </a:xfrm>
            <a:custGeom>
              <a:rect b="b" l="l" r="r" t="t"/>
              <a:pathLst>
                <a:path extrusionOk="0" h="765" w="629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8226313" y="4131297"/>
              <a:ext cx="22101" cy="26880"/>
            </a:xfrm>
            <a:custGeom>
              <a:rect b="b" l="l" r="r" t="t"/>
              <a:pathLst>
                <a:path extrusionOk="0" h="765" w="629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8140014" y="4110179"/>
              <a:ext cx="88230" cy="139918"/>
            </a:xfrm>
            <a:custGeom>
              <a:rect b="b" l="l" r="r" t="t"/>
              <a:pathLst>
                <a:path extrusionOk="0" h="3982" w="2511">
                  <a:moveTo>
                    <a:pt x="0" y="1"/>
                  </a:moveTo>
                  <a:lnTo>
                    <a:pt x="0" y="1233"/>
                  </a:lnTo>
                  <a:cubicBezTo>
                    <a:pt x="0" y="2621"/>
                    <a:pt x="1041" y="3787"/>
                    <a:pt x="2421" y="3982"/>
                  </a:cubicBezTo>
                  <a:lnTo>
                    <a:pt x="2510" y="3371"/>
                  </a:lnTo>
                  <a:cubicBezTo>
                    <a:pt x="1437" y="3220"/>
                    <a:pt x="628" y="2301"/>
                    <a:pt x="628" y="1233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8248626" y="4153364"/>
              <a:ext cx="86684" cy="96523"/>
            </a:xfrm>
            <a:custGeom>
              <a:rect b="b" l="l" r="r" t="t"/>
              <a:pathLst>
                <a:path extrusionOk="0" h="2747" w="2467">
                  <a:moveTo>
                    <a:pt x="1849" y="0"/>
                  </a:moveTo>
                  <a:cubicBezTo>
                    <a:pt x="1849" y="1066"/>
                    <a:pt x="1055" y="1985"/>
                    <a:pt x="1" y="2137"/>
                  </a:cubicBezTo>
                  <a:lnTo>
                    <a:pt x="89" y="2747"/>
                  </a:lnTo>
                  <a:cubicBezTo>
                    <a:pt x="1443" y="2552"/>
                    <a:pt x="2466" y="1386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8129296" y="3947384"/>
              <a:ext cx="216939" cy="64864"/>
            </a:xfrm>
            <a:custGeom>
              <a:rect b="b" l="l" r="r" t="t"/>
              <a:pathLst>
                <a:path extrusionOk="0" h="1846" w="6174">
                  <a:moveTo>
                    <a:pt x="3088" y="1"/>
                  </a:moveTo>
                  <a:cubicBezTo>
                    <a:pt x="1945" y="1"/>
                    <a:pt x="802" y="485"/>
                    <a:pt x="0" y="1451"/>
                  </a:cubicBezTo>
                  <a:lnTo>
                    <a:pt x="475" y="1845"/>
                  </a:lnTo>
                  <a:cubicBezTo>
                    <a:pt x="1154" y="1026"/>
                    <a:pt x="2120" y="617"/>
                    <a:pt x="3086" y="617"/>
                  </a:cubicBezTo>
                  <a:cubicBezTo>
                    <a:pt x="4053" y="617"/>
                    <a:pt x="5020" y="1027"/>
                    <a:pt x="5699" y="1845"/>
                  </a:cubicBezTo>
                  <a:lnTo>
                    <a:pt x="6173" y="1451"/>
                  </a:lnTo>
                  <a:cubicBezTo>
                    <a:pt x="5371" y="484"/>
                    <a:pt x="4229" y="1"/>
                    <a:pt x="3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8341320" y="4140855"/>
              <a:ext cx="37562" cy="82749"/>
            </a:xfrm>
            <a:custGeom>
              <a:rect b="b" l="l" r="r" t="t"/>
              <a:pathLst>
                <a:path extrusionOk="0" h="2355" w="1069">
                  <a:moveTo>
                    <a:pt x="452" y="1"/>
                  </a:moveTo>
                  <a:cubicBezTo>
                    <a:pt x="434" y="182"/>
                    <a:pt x="566" y="1067"/>
                    <a:pt x="1" y="2045"/>
                  </a:cubicBezTo>
                  <a:lnTo>
                    <a:pt x="535" y="2355"/>
                  </a:lnTo>
                  <a:cubicBezTo>
                    <a:pt x="884" y="1748"/>
                    <a:pt x="1069" y="1056"/>
                    <a:pt x="1069" y="355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8344166" y="4025286"/>
              <a:ext cx="34716" cy="85876"/>
            </a:xfrm>
            <a:custGeom>
              <a:rect b="b" l="l" r="r" t="t"/>
              <a:pathLst>
                <a:path extrusionOk="0" h="2444" w="988">
                  <a:moveTo>
                    <a:pt x="562" y="0"/>
                  </a:moveTo>
                  <a:lnTo>
                    <a:pt x="0" y="275"/>
                  </a:lnTo>
                  <a:cubicBezTo>
                    <a:pt x="238" y="747"/>
                    <a:pt x="360" y="1254"/>
                    <a:pt x="360" y="1783"/>
                  </a:cubicBezTo>
                  <a:lnTo>
                    <a:pt x="360" y="2443"/>
                  </a:lnTo>
                  <a:lnTo>
                    <a:pt x="988" y="2443"/>
                  </a:lnTo>
                  <a:lnTo>
                    <a:pt x="988" y="1783"/>
                  </a:lnTo>
                  <a:cubicBezTo>
                    <a:pt x="988" y="1157"/>
                    <a:pt x="845" y="558"/>
                    <a:pt x="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8096794" y="4025286"/>
              <a:ext cx="34716" cy="85876"/>
            </a:xfrm>
            <a:custGeom>
              <a:rect b="b" l="l" r="r" t="t"/>
              <a:pathLst>
                <a:path extrusionOk="0" h="2444" w="988">
                  <a:moveTo>
                    <a:pt x="425" y="0"/>
                  </a:moveTo>
                  <a:cubicBezTo>
                    <a:pt x="144" y="558"/>
                    <a:pt x="0" y="1157"/>
                    <a:pt x="0" y="1783"/>
                  </a:cubicBezTo>
                  <a:lnTo>
                    <a:pt x="0" y="2443"/>
                  </a:lnTo>
                  <a:lnTo>
                    <a:pt x="629" y="2443"/>
                  </a:lnTo>
                  <a:lnTo>
                    <a:pt x="629" y="1783"/>
                  </a:lnTo>
                  <a:cubicBezTo>
                    <a:pt x="629" y="1254"/>
                    <a:pt x="750" y="747"/>
                    <a:pt x="988" y="275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092542" y="4140925"/>
              <a:ext cx="41884" cy="82679"/>
            </a:xfrm>
            <a:custGeom>
              <a:rect b="b" l="l" r="r" t="t"/>
              <a:pathLst>
                <a:path extrusionOk="0" h="2353" w="1192">
                  <a:moveTo>
                    <a:pt x="124" y="0"/>
                  </a:moveTo>
                  <a:cubicBezTo>
                    <a:pt x="143" y="187"/>
                    <a:pt x="1" y="1212"/>
                    <a:pt x="658" y="2353"/>
                  </a:cubicBezTo>
                  <a:lnTo>
                    <a:pt x="1192" y="2043"/>
                  </a:lnTo>
                  <a:cubicBezTo>
                    <a:pt x="627" y="1065"/>
                    <a:pt x="759" y="18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8134778" y="4234568"/>
              <a:ext cx="205976" cy="59593"/>
            </a:xfrm>
            <a:custGeom>
              <a:rect b="b" l="l" r="r" t="t"/>
              <a:pathLst>
                <a:path extrusionOk="0" h="1696" w="5862">
                  <a:moveTo>
                    <a:pt x="451" y="0"/>
                  </a:moveTo>
                  <a:lnTo>
                    <a:pt x="0" y="421"/>
                  </a:lnTo>
                  <a:cubicBezTo>
                    <a:pt x="794" y="1271"/>
                    <a:pt x="1862" y="1695"/>
                    <a:pt x="2931" y="1695"/>
                  </a:cubicBezTo>
                  <a:cubicBezTo>
                    <a:pt x="4000" y="1695"/>
                    <a:pt x="5068" y="1270"/>
                    <a:pt x="5861" y="421"/>
                  </a:cubicBezTo>
                  <a:lnTo>
                    <a:pt x="5409" y="0"/>
                  </a:lnTo>
                  <a:cubicBezTo>
                    <a:pt x="4761" y="696"/>
                    <a:pt x="3880" y="1078"/>
                    <a:pt x="2930" y="1078"/>
                  </a:cubicBezTo>
                  <a:cubicBezTo>
                    <a:pt x="1981" y="1078"/>
                    <a:pt x="1099" y="696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sz="3300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ectral Light"/>
              <a:buChar char="●"/>
            </a:pPr>
            <a:r>
              <a:rPr lang="en">
                <a:solidFill>
                  <a:schemeClr val="l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ectral Light"/>
              <a:buChar char="●"/>
            </a:pPr>
            <a:r>
              <a:rPr lang="en">
                <a:solidFill>
                  <a:schemeClr val="l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total.</a:t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ectral Light"/>
              <a:buChar char="●"/>
            </a:pPr>
            <a:r>
              <a:rPr lang="en">
                <a:solidFill>
                  <a:schemeClr val="l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ectral Light"/>
              <a:buChar char="●"/>
            </a:pPr>
            <a:r>
              <a:rPr lang="en">
                <a:solidFill>
                  <a:schemeClr val="l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>
              <a:solidFill>
                <a:schemeClr val="l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64" name="Google Shape;364;p8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365" name="Google Shape;365;p8"/>
          <p:cNvSpPr txBox="1"/>
          <p:nvPr/>
        </p:nvSpPr>
        <p:spPr>
          <a:xfrm>
            <a:off x="496350" y="3209900"/>
            <a:ext cx="80523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Estado del Arte</a:t>
            </a: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de la Universidad de Illinois.</a:t>
            </a:r>
            <a:b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las 3 propuestas de soluciones finales.</a:t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2726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5680a8aa1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5680a8aa18_0_1"/>
          <p:cNvSpPr txBox="1"/>
          <p:nvPr>
            <p:ph type="title"/>
          </p:nvPr>
        </p:nvSpPr>
        <p:spPr>
          <a:xfrm>
            <a:off x="516375" y="4186950"/>
            <a:ext cx="36045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/>
              <a:t>. </a:t>
            </a:r>
            <a:r>
              <a:rPr lang="en"/>
              <a:t>ESTADO DEL</a:t>
            </a:r>
            <a:r>
              <a:rPr lang="en"/>
              <a:t> </a:t>
            </a:r>
            <a:br>
              <a:rPr lang="en"/>
            </a:br>
            <a:r>
              <a:rPr lang="en"/>
              <a:t>					</a:t>
            </a:r>
            <a:r>
              <a:rPr lang="en">
                <a:solidFill>
                  <a:schemeClr val="accent1"/>
                </a:solidFill>
              </a:rPr>
              <a:t>ARTE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15addf5cc0b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5addf5cc0b_1_11"/>
          <p:cNvSpPr txBox="1"/>
          <p:nvPr/>
        </p:nvSpPr>
        <p:spPr>
          <a:xfrm>
            <a:off x="1101900" y="998425"/>
            <a:ext cx="3622500" cy="27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idea principal detrás de esta investigación consiste en combinar redes IoT inalámbricas con cancelación de ruido. Se coloca un micrófono en el entorno que detecta los sonidos y los envía a través de señales inalámbricas a un auricular. Dado que las señales inalámbricas viajan un millón de veces más rápido que el sonido, el auricular puede recibir la información del sonido mucho más rápido que el sonido real.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15addf5cc0b_1_11"/>
          <p:cNvSpPr txBox="1"/>
          <p:nvPr/>
        </p:nvSpPr>
        <p:spPr>
          <a:xfrm>
            <a:off x="5497275" y="3461975"/>
            <a:ext cx="33993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https://csl.illinois.edu/news/university-illinois-researchers-develop-method-cancel-noise-without-ear-blocking-headphones</a:t>
            </a:r>
            <a:endParaRPr sz="12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https://www.youtube.com/watch?v=VxcKkhmqXP0</a:t>
            </a:r>
            <a:r>
              <a:rPr lang="en" sz="12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endParaRPr sz="12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380" name="Google Shape;380;g15addf5cc0b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675" y="859525"/>
            <a:ext cx="3995800" cy="20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56ad66deb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9950"/>
            <a:ext cx="9144013" cy="61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56ad66debb_0_1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56ad66debb_0_1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56ad66debb_0_1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56ad66debb_0_1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56ad66debb_0_1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56ad66debb_0_1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56ad66debb_0_1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g156ad66deb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25" y="65675"/>
            <a:ext cx="8681145" cy="3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56ad66debb_0_1"/>
          <p:cNvSpPr txBox="1"/>
          <p:nvPr/>
        </p:nvSpPr>
        <p:spPr>
          <a:xfrm>
            <a:off x="720000" y="3546800"/>
            <a:ext cx="780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Para producir un anti-ruido, los dispositivos ANC necesitan un micrófono, llamado micrófono de referencia, para absorber el sonido del entorno y un altavoz anti-ruido adicional para producir el sonido anti-ruido. Una vez que el micrófono absorbe el sonido, generalmente hay un chip </a:t>
            </a:r>
            <a:r>
              <a:rPr lang="en" u="sng">
                <a:solidFill>
                  <a:srgbClr val="0097A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 procesamiento de señal digital (DSP)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procesa el sonido y genera el sonido anti-ruido. Si ha probado un auricular ANC, un zumbido bajo que escucha cuando lo enciende es el anti-ruido generado por el altavoz anti-ruido.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15addf5cc0b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950999"/>
            <a:ext cx="914399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5addf5cc0b_1_27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5addf5cc0b_1_27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5addf5cc0b_1_27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5addf5cc0b_1_27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5addf5cc0b_1_27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5addf5cc0b_1_27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5addf5cc0b_1_27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5addf5cc0b_1_27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5addf5cc0b_1_27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5addf5cc0b_1_27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15addf5cc0b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551" y="-97888"/>
            <a:ext cx="4026200" cy="25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5addf5cc0b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75" y="2649850"/>
            <a:ext cx="7668850" cy="2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5addf5cc0b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75" y="-97887"/>
            <a:ext cx="3674382" cy="25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5addf5cc0b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9950"/>
            <a:ext cx="9144013" cy="61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5addf5cc0b_1_46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5addf5cc0b_1_46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5addf5cc0b_1_46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5addf5cc0b_1_46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5addf5cc0b_1_46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g15addf5cc0b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363" y="193975"/>
            <a:ext cx="3548551" cy="2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5addf5cc0b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375"/>
            <a:ext cx="4409275" cy="4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5addf5cc0b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4511" y="2658450"/>
            <a:ext cx="3336275" cy="23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